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53"/>
  </p:notesMasterIdLst>
  <p:handoutMasterIdLst>
    <p:handoutMasterId r:id="rId254"/>
  </p:handoutMasterIdLst>
  <p:sldIdLst>
    <p:sldId id="256" r:id="rId6"/>
    <p:sldId id="330" r:id="rId7"/>
    <p:sldId id="257" r:id="rId8"/>
    <p:sldId id="329" r:id="rId9"/>
    <p:sldId id="333" r:id="rId10"/>
    <p:sldId id="331" r:id="rId11"/>
    <p:sldId id="332" r:id="rId12"/>
    <p:sldId id="258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259" r:id="rId36"/>
    <p:sldId id="357" r:id="rId37"/>
    <p:sldId id="358" r:id="rId38"/>
    <p:sldId id="556" r:id="rId39"/>
    <p:sldId id="260" r:id="rId40"/>
    <p:sldId id="360" r:id="rId41"/>
    <p:sldId id="368" r:id="rId42"/>
    <p:sldId id="359" r:id="rId43"/>
    <p:sldId id="261" r:id="rId44"/>
    <p:sldId id="364" r:id="rId45"/>
    <p:sldId id="365" r:id="rId46"/>
    <p:sldId id="363" r:id="rId47"/>
    <p:sldId id="366" r:id="rId48"/>
    <p:sldId id="367" r:id="rId49"/>
    <p:sldId id="369" r:id="rId50"/>
    <p:sldId id="370" r:id="rId51"/>
    <p:sldId id="372" r:id="rId52"/>
    <p:sldId id="373" r:id="rId53"/>
    <p:sldId id="374" r:id="rId54"/>
    <p:sldId id="375" r:id="rId55"/>
    <p:sldId id="262" r:id="rId56"/>
    <p:sldId id="376" r:id="rId57"/>
    <p:sldId id="287" r:id="rId58"/>
    <p:sldId id="288" r:id="rId59"/>
    <p:sldId id="289" r:id="rId60"/>
    <p:sldId id="377" r:id="rId61"/>
    <p:sldId id="290" r:id="rId62"/>
    <p:sldId id="291" r:id="rId63"/>
    <p:sldId id="293" r:id="rId64"/>
    <p:sldId id="294" r:id="rId65"/>
    <p:sldId id="378" r:id="rId66"/>
    <p:sldId id="379" r:id="rId67"/>
    <p:sldId id="380" r:id="rId68"/>
    <p:sldId id="381" r:id="rId69"/>
    <p:sldId id="383" r:id="rId70"/>
    <p:sldId id="384" r:id="rId71"/>
    <p:sldId id="295" r:id="rId72"/>
    <p:sldId id="296" r:id="rId73"/>
    <p:sldId id="297" r:id="rId74"/>
    <p:sldId id="382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298" r:id="rId84"/>
    <p:sldId id="555" r:id="rId85"/>
    <p:sldId id="299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6" r:id="rId99"/>
    <p:sldId id="407" r:id="rId100"/>
    <p:sldId id="408" r:id="rId101"/>
    <p:sldId id="409" r:id="rId102"/>
    <p:sldId id="411" r:id="rId103"/>
    <p:sldId id="410" r:id="rId104"/>
    <p:sldId id="412" r:id="rId105"/>
    <p:sldId id="414" r:id="rId106"/>
    <p:sldId id="415" r:id="rId107"/>
    <p:sldId id="416" r:id="rId108"/>
    <p:sldId id="417" r:id="rId109"/>
    <p:sldId id="418" r:id="rId110"/>
    <p:sldId id="419" r:id="rId111"/>
    <p:sldId id="422" r:id="rId112"/>
    <p:sldId id="420" r:id="rId113"/>
    <p:sldId id="426" r:id="rId114"/>
    <p:sldId id="425" r:id="rId115"/>
    <p:sldId id="428" r:id="rId116"/>
    <p:sldId id="429" r:id="rId117"/>
    <p:sldId id="421" r:id="rId118"/>
    <p:sldId id="303" r:id="rId119"/>
    <p:sldId id="304" r:id="rId120"/>
    <p:sldId id="307" r:id="rId121"/>
    <p:sldId id="305" r:id="rId122"/>
    <p:sldId id="306" r:id="rId123"/>
    <p:sldId id="430" r:id="rId124"/>
    <p:sldId id="308" r:id="rId125"/>
    <p:sldId id="309" r:id="rId126"/>
    <p:sldId id="310" r:id="rId127"/>
    <p:sldId id="311" r:id="rId128"/>
    <p:sldId id="312" r:id="rId129"/>
    <p:sldId id="313" r:id="rId130"/>
    <p:sldId id="314" r:id="rId131"/>
    <p:sldId id="315" r:id="rId132"/>
    <p:sldId id="431" r:id="rId133"/>
    <p:sldId id="432" r:id="rId134"/>
    <p:sldId id="434" r:id="rId135"/>
    <p:sldId id="435" r:id="rId136"/>
    <p:sldId id="319" r:id="rId137"/>
    <p:sldId id="436" r:id="rId138"/>
    <p:sldId id="320" r:id="rId139"/>
    <p:sldId id="437" r:id="rId140"/>
    <p:sldId id="438" r:id="rId141"/>
    <p:sldId id="322" r:id="rId142"/>
    <p:sldId id="323" r:id="rId143"/>
    <p:sldId id="439" r:id="rId144"/>
    <p:sldId id="440" r:id="rId145"/>
    <p:sldId id="441" r:id="rId146"/>
    <p:sldId id="442" r:id="rId147"/>
    <p:sldId id="443" r:id="rId148"/>
    <p:sldId id="444" r:id="rId149"/>
    <p:sldId id="448" r:id="rId150"/>
    <p:sldId id="445" r:id="rId151"/>
    <p:sldId id="446" r:id="rId152"/>
    <p:sldId id="447" r:id="rId153"/>
    <p:sldId id="450" r:id="rId154"/>
    <p:sldId id="451" r:id="rId155"/>
    <p:sldId id="452" r:id="rId156"/>
    <p:sldId id="324" r:id="rId157"/>
    <p:sldId id="453" r:id="rId158"/>
    <p:sldId id="454" r:id="rId159"/>
    <p:sldId id="325" r:id="rId160"/>
    <p:sldId id="326" r:id="rId161"/>
    <p:sldId id="455" r:id="rId162"/>
    <p:sldId id="456" r:id="rId163"/>
    <p:sldId id="457" r:id="rId164"/>
    <p:sldId id="458" r:id="rId165"/>
    <p:sldId id="459" r:id="rId166"/>
    <p:sldId id="460" r:id="rId167"/>
    <p:sldId id="461" r:id="rId168"/>
    <p:sldId id="462" r:id="rId169"/>
    <p:sldId id="463" r:id="rId170"/>
    <p:sldId id="464" r:id="rId171"/>
    <p:sldId id="328" r:id="rId172"/>
    <p:sldId id="465" r:id="rId173"/>
    <p:sldId id="466" r:id="rId174"/>
    <p:sldId id="467" r:id="rId175"/>
    <p:sldId id="468" r:id="rId176"/>
    <p:sldId id="470" r:id="rId177"/>
    <p:sldId id="471" r:id="rId178"/>
    <p:sldId id="472" r:id="rId179"/>
    <p:sldId id="473" r:id="rId180"/>
    <p:sldId id="474" r:id="rId181"/>
    <p:sldId id="475" r:id="rId182"/>
    <p:sldId id="477" r:id="rId183"/>
    <p:sldId id="478" r:id="rId184"/>
    <p:sldId id="479" r:id="rId185"/>
    <p:sldId id="480" r:id="rId186"/>
    <p:sldId id="481" r:id="rId187"/>
    <p:sldId id="482" r:id="rId188"/>
    <p:sldId id="483" r:id="rId189"/>
    <p:sldId id="484" r:id="rId190"/>
    <p:sldId id="485" r:id="rId191"/>
    <p:sldId id="486" r:id="rId192"/>
    <p:sldId id="487" r:id="rId193"/>
    <p:sldId id="488" r:id="rId194"/>
    <p:sldId id="489" r:id="rId195"/>
    <p:sldId id="491" r:id="rId196"/>
    <p:sldId id="490" r:id="rId197"/>
    <p:sldId id="493" r:id="rId198"/>
    <p:sldId id="495" r:id="rId199"/>
    <p:sldId id="494" r:id="rId200"/>
    <p:sldId id="496" r:id="rId201"/>
    <p:sldId id="497" r:id="rId202"/>
    <p:sldId id="500" r:id="rId203"/>
    <p:sldId id="501" r:id="rId204"/>
    <p:sldId id="502" r:id="rId205"/>
    <p:sldId id="503" r:id="rId206"/>
    <p:sldId id="505" r:id="rId207"/>
    <p:sldId id="506" r:id="rId208"/>
    <p:sldId id="507" r:id="rId209"/>
    <p:sldId id="508" r:id="rId210"/>
    <p:sldId id="509" r:id="rId211"/>
    <p:sldId id="510" r:id="rId212"/>
    <p:sldId id="511" r:id="rId213"/>
    <p:sldId id="512" r:id="rId214"/>
    <p:sldId id="513" r:id="rId215"/>
    <p:sldId id="514" r:id="rId216"/>
    <p:sldId id="515" r:id="rId217"/>
    <p:sldId id="516" r:id="rId218"/>
    <p:sldId id="518" r:id="rId219"/>
    <p:sldId id="519" r:id="rId220"/>
    <p:sldId id="520" r:id="rId221"/>
    <p:sldId id="521" r:id="rId222"/>
    <p:sldId id="523" r:id="rId223"/>
    <p:sldId id="524" r:id="rId224"/>
    <p:sldId id="526" r:id="rId225"/>
    <p:sldId id="525" r:id="rId226"/>
    <p:sldId id="527" r:id="rId227"/>
    <p:sldId id="528" r:id="rId228"/>
    <p:sldId id="529" r:id="rId229"/>
    <p:sldId id="532" r:id="rId230"/>
    <p:sldId id="533" r:id="rId231"/>
    <p:sldId id="534" r:id="rId232"/>
    <p:sldId id="535" r:id="rId233"/>
    <p:sldId id="536" r:id="rId234"/>
    <p:sldId id="537" r:id="rId235"/>
    <p:sldId id="538" r:id="rId236"/>
    <p:sldId id="539" r:id="rId237"/>
    <p:sldId id="540" r:id="rId238"/>
    <p:sldId id="542" r:id="rId239"/>
    <p:sldId id="541" r:id="rId240"/>
    <p:sldId id="543" r:id="rId241"/>
    <p:sldId id="544" r:id="rId242"/>
    <p:sldId id="545" r:id="rId243"/>
    <p:sldId id="553" r:id="rId244"/>
    <p:sldId id="546" r:id="rId245"/>
    <p:sldId id="547" r:id="rId246"/>
    <p:sldId id="548" r:id="rId247"/>
    <p:sldId id="549" r:id="rId248"/>
    <p:sldId id="550" r:id="rId249"/>
    <p:sldId id="551" r:id="rId250"/>
    <p:sldId id="552" r:id="rId251"/>
    <p:sldId id="554" r:id="rId25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331"/>
            <p14:sldId id="332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45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369"/>
          </p14:sldIdLst>
        </p14:section>
        <p14:section name="Recipes" id="{F4F2CC9A-5BC4-3D48-8BCB-5DEBA251BCFF}">
          <p14:sldIdLst>
            <p14:sldId id="370"/>
            <p14:sldId id="372"/>
            <p14:sldId id="373"/>
            <p14:sldId id="374"/>
            <p14:sldId id="375"/>
            <p14:sldId id="262"/>
            <p14:sldId id="376"/>
            <p14:sldId id="287"/>
            <p14:sldId id="288"/>
            <p14:sldId id="289"/>
            <p14:sldId id="377"/>
            <p14:sldId id="290"/>
            <p14:sldId id="291"/>
            <p14:sldId id="293"/>
            <p14:sldId id="294"/>
            <p14:sldId id="378"/>
            <p14:sldId id="379"/>
            <p14:sldId id="380"/>
            <p14:sldId id="381"/>
            <p14:sldId id="383"/>
            <p14:sldId id="384"/>
            <p14:sldId id="295"/>
            <p14:sldId id="296"/>
            <p14:sldId id="297"/>
            <p14:sldId id="382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298"/>
            <p14:sldId id="555"/>
            <p14:sldId id="299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Cookbooks" id="{8C6D32A5-DECD-334C-B191-97E31CB8E353}">
          <p14:sldIdLst>
            <p14:sldId id="401"/>
            <p14:sldId id="402"/>
            <p14:sldId id="403"/>
            <p14:sldId id="404"/>
            <p14:sldId id="406"/>
            <p14:sldId id="407"/>
            <p14:sldId id="408"/>
            <p14:sldId id="409"/>
            <p14:sldId id="411"/>
            <p14:sldId id="410"/>
            <p14:sldId id="412"/>
            <p14:sldId id="414"/>
            <p14:sldId id="415"/>
            <p14:sldId id="416"/>
            <p14:sldId id="417"/>
            <p14:sldId id="418"/>
            <p14:sldId id="419"/>
            <p14:sldId id="422"/>
            <p14:sldId id="420"/>
            <p14:sldId id="426"/>
            <p14:sldId id="425"/>
            <p14:sldId id="428"/>
            <p14:sldId id="429"/>
            <p14:sldId id="421"/>
            <p14:sldId id="303"/>
            <p14:sldId id="304"/>
            <p14:sldId id="307"/>
            <p14:sldId id="305"/>
            <p14:sldId id="306"/>
            <p14:sldId id="430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431"/>
            <p14:sldId id="432"/>
            <p14:sldId id="434"/>
            <p14:sldId id="435"/>
            <p14:sldId id="319"/>
            <p14:sldId id="436"/>
            <p14:sldId id="320"/>
            <p14:sldId id="437"/>
            <p14:sldId id="438"/>
            <p14:sldId id="322"/>
            <p14:sldId id="323"/>
          </p14:sldIdLst>
        </p14:section>
        <p14:section name="Ensuring Desired State" id="{57AC8643-5C04-1A4E-866B-786A893E5692}">
          <p14:sldIdLst>
            <p14:sldId id="439"/>
            <p14:sldId id="440"/>
            <p14:sldId id="441"/>
            <p14:sldId id="442"/>
            <p14:sldId id="443"/>
            <p14:sldId id="444"/>
            <p14:sldId id="448"/>
            <p14:sldId id="445"/>
            <p14:sldId id="446"/>
            <p14:sldId id="447"/>
            <p14:sldId id="450"/>
            <p14:sldId id="451"/>
            <p14:sldId id="452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  <p14:section name="Faster Feedback" id="{4F15D5FA-41FB-054C-AE93-3FED28106B78}">
          <p14:sldIdLst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1"/>
            <p14:sldId id="490"/>
            <p14:sldId id="493"/>
            <p14:sldId id="495"/>
            <p14:sldId id="494"/>
            <p14:sldId id="496"/>
            <p14:sldId id="497"/>
            <p14:sldId id="500"/>
            <p14:sldId id="501"/>
            <p14:sldId id="502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8"/>
            <p14:sldId id="519"/>
            <p14:sldId id="520"/>
            <p14:sldId id="521"/>
            <p14:sldId id="523"/>
            <p14:sldId id="524"/>
            <p14:sldId id="526"/>
            <p14:sldId id="525"/>
            <p14:sldId id="527"/>
            <p14:sldId id="528"/>
            <p14:sldId id="529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Wrap Up" id="{295AE03A-61CF-3B4C-BEF3-9E4DEF7E8F4A}">
          <p14:sldIdLst>
            <p14:sldId id="540"/>
            <p14:sldId id="542"/>
            <p14:sldId id="541"/>
            <p14:sldId id="543"/>
            <p14:sldId id="544"/>
            <p14:sldId id="545"/>
            <p14:sldId id="553"/>
            <p14:sldId id="546"/>
            <p14:sldId id="547"/>
            <p14:sldId id="548"/>
            <p14:sldId id="549"/>
            <p14:sldId id="550"/>
            <p14:sldId id="551"/>
            <p14:sldId id="552"/>
            <p14:sldId id="554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85997" autoAdjust="0"/>
  </p:normalViewPr>
  <p:slideViewPr>
    <p:cSldViewPr snapToGrid="0">
      <p:cViewPr>
        <p:scale>
          <a:sx n="80" d="100"/>
          <a:sy n="80" d="100"/>
        </p:scale>
        <p:origin x="-904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notesMaster" Target="notesMasters/notesMaster1.xml"/><Relationship Id="rId254" Type="http://schemas.openxmlformats.org/officeDocument/2006/relationships/handoutMaster" Target="handoutMasters/handoutMaster1.xml"/><Relationship Id="rId255" Type="http://schemas.openxmlformats.org/officeDocument/2006/relationships/printerSettings" Target="printerSettings/printerSettings1.bin"/><Relationship Id="rId256" Type="http://schemas.openxmlformats.org/officeDocument/2006/relationships/presProps" Target="presProps.xml"/><Relationship Id="rId257" Type="http://schemas.openxmlformats.org/officeDocument/2006/relationships/viewProps" Target="viewProps.xml"/><Relationship Id="rId258" Type="http://schemas.openxmlformats.org/officeDocument/2006/relationships/theme" Target="theme/theme1.xml"/><Relationship Id="rId259" Type="http://schemas.openxmlformats.org/officeDocument/2006/relationships/tableStyles" Target="tableStyles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10/24/14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10/24/14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probably need to 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67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docs.getchef.com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</a:t>
            </a:r>
            <a:r>
              <a:rPr lang="en-US" baseline="0" dirty="0" smtClean="0"/>
              <a:t> copy from lab2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cp</a:t>
            </a:r>
            <a:r>
              <a:rPr lang="en-US" baseline="0" dirty="0" smtClean="0"/>
              <a:t> ~/</a:t>
            </a:r>
            <a:r>
              <a:rPr lang="en-US" baseline="0" dirty="0" err="1" smtClean="0"/>
              <a:t>learnchef</a:t>
            </a:r>
            <a:r>
              <a:rPr lang="en-US" baseline="0" dirty="0" smtClean="0"/>
              <a:t>/lab2/</a:t>
            </a:r>
            <a:r>
              <a:rPr lang="en-US" baseline="0" dirty="0" err="1" smtClean="0"/>
              <a:t>apache.rb</a:t>
            </a:r>
            <a:r>
              <a:rPr lang="en-US" baseline="0" dirty="0" smtClean="0"/>
              <a:t> ~/chef-repo/cookbooks/apache/</a:t>
            </a:r>
            <a:r>
              <a:rPr lang="en-US" baseline="0" dirty="0" err="1" smtClean="0"/>
              <a:t>default.rb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</a:t>
            </a:r>
            <a:r>
              <a:rPr lang="en-US" baseline="0" dirty="0" smtClean="0"/>
              <a:t> copy from lab2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cp</a:t>
            </a:r>
            <a:r>
              <a:rPr lang="en-US" baseline="0" dirty="0" smtClean="0"/>
              <a:t> ~/</a:t>
            </a:r>
            <a:r>
              <a:rPr lang="en-US" baseline="0" dirty="0" err="1" smtClean="0"/>
              <a:t>learnchef</a:t>
            </a:r>
            <a:r>
              <a:rPr lang="en-US" baseline="0" dirty="0" smtClean="0"/>
              <a:t>/lab2/</a:t>
            </a:r>
            <a:r>
              <a:rPr lang="en-US" baseline="0" dirty="0" err="1" smtClean="0"/>
              <a:t>apache.rb</a:t>
            </a:r>
            <a:r>
              <a:rPr lang="en-US" baseline="0" dirty="0" smtClean="0"/>
              <a:t> ~/chef-repo/cookbooks/apache/</a:t>
            </a:r>
            <a:r>
              <a:rPr lang="en-US" baseline="0" dirty="0" err="1" smtClean="0"/>
              <a:t>default.rb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chef generate template [path/to/cookbook] NAME [options]</a:t>
            </a:r>
          </a:p>
          <a:p>
            <a:endParaRPr lang="en-US" dirty="0" smtClean="0"/>
          </a:p>
          <a:p>
            <a:r>
              <a:rPr lang="en-US" dirty="0" smtClean="0"/>
              <a:t>-s source file, copy the contents</a:t>
            </a:r>
            <a:r>
              <a:rPr lang="en-US" baseline="0" dirty="0" smtClean="0"/>
              <a:t> from this file into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2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server installed (package)</a:t>
            </a:r>
          </a:p>
          <a:p>
            <a:r>
              <a:rPr lang="en-US" baseline="0" dirty="0" smtClean="0"/>
              <a:t>Web server running (service)</a:t>
            </a:r>
          </a:p>
          <a:p>
            <a:r>
              <a:rPr lang="en-US" baseline="0" dirty="0" smtClean="0"/>
              <a:t>Home page with HTML content (file)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 this is not the real output.  Update</a:t>
            </a:r>
            <a:r>
              <a:rPr lang="en-US" baseline="0" dirty="0" smtClean="0"/>
              <a:t>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36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7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e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5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etchef.com" TargetMode="External"/><Relationship Id="rId4" Type="http://schemas.openxmlformats.org/officeDocument/2006/relationships/hyperlink" Target="http://supermarket.getchef.com" TargetMode="External"/><Relationship Id="rId5" Type="http://schemas.openxmlformats.org/officeDocument/2006/relationships/hyperlink" Target="http://youtube.com/getchef" TargetMode="External"/><Relationship Id="rId6" Type="http://schemas.openxmlformats.org/officeDocument/2006/relationships/hyperlink" Target="http://lists.opscode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etchef.com" TargetMode="Externa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9.jpe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your automation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Wifi</a:t>
            </a:r>
            <a:r>
              <a:rPr lang="en-US" dirty="0" smtClean="0"/>
              <a:t>:  surge2014  login:  surge2014  password:  surge2014</a:t>
            </a:r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48857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3</a:t>
            </a:r>
            <a:r>
              <a:rPr lang="en-US" sz="3700" dirty="0" smtClean="0"/>
              <a:t> – Manage the homepage content separately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Storing the home page content in the recipe is unmanageable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home page is stored in it’s own file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73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questions…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Will you store this repo in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can you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style of repo will you use?</a:t>
            </a:r>
          </a:p>
          <a:p>
            <a:pPr lvl="1"/>
            <a:r>
              <a:rPr lang="en-US" dirty="0" smtClean="0"/>
              <a:t>Monolithic repository?</a:t>
            </a:r>
          </a:p>
          <a:p>
            <a:pPr lvl="1"/>
            <a:r>
              <a:rPr lang="en-US" dirty="0" smtClean="0"/>
              <a:t>Independent software projects?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mkdir</a:t>
            </a:r>
            <a:r>
              <a:rPr lang="en-US" dirty="0" smtClean="0"/>
              <a:t> –p ~/</a:t>
            </a:r>
            <a:r>
              <a:rPr lang="en-US" dirty="0" err="1" smtClean="0"/>
              <a:t>learnchef</a:t>
            </a:r>
            <a:r>
              <a:rPr lang="en-US" dirty="0" smtClean="0"/>
              <a:t>/lab3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1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9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package </a:t>
            </a:r>
            <a:r>
              <a:rPr lang="en-US" sz="2000" dirty="0">
                <a:solidFill>
                  <a:srgbClr val="4E9A06"/>
                </a:solidFill>
              </a:rPr>
              <a:t>'</a:t>
            </a:r>
            <a:r>
              <a:rPr lang="en-US" sz="2000" dirty="0" err="1" smtClean="0">
                <a:solidFill>
                  <a:srgbClr val="4E9A06"/>
                </a:solidFill>
              </a:rPr>
              <a:t>git</a:t>
            </a:r>
            <a:r>
              <a:rPr lang="en-US" sz="2000" dirty="0" smtClean="0">
                <a:solidFill>
                  <a:srgbClr val="4E9A06"/>
                </a:solidFill>
              </a:rPr>
              <a:t>’</a:t>
            </a:r>
            <a:endParaRPr lang="en-US" sz="2000" dirty="0">
              <a:solidFill>
                <a:srgbClr val="4E9A06"/>
              </a:solidFill>
            </a:endParaRP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7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~/</a:t>
            </a:r>
            <a:r>
              <a:rPr lang="en-US" dirty="0" err="1"/>
              <a:t>learnchef</a:t>
            </a:r>
            <a:r>
              <a:rPr lang="en-US" dirty="0"/>
              <a:t>/lab3/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42519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chef-repo -p</a:t>
            </a:r>
          </a:p>
        </p:txBody>
      </p:sp>
    </p:spTree>
    <p:extLst>
      <p:ext uri="{BB962C8B-B14F-4D97-AF65-F5344CB8AC3E}">
        <p14:creationId xmlns:p14="http://schemas.microsoft.com/office/powerpoint/2010/main" val="331579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3092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7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9480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1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135935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7595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directory[/home/chef/chef-repo/cookbooks/apache] action create</a:t>
            </a:r>
          </a:p>
          <a:p>
            <a:r>
              <a:rPr lang="en-US" sz="1400" dirty="0"/>
              <a:t>    - create new directory /home/chef/chef-repo/cookbooks/apache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template[/home/chef/chef-repo/cookbooks/apache/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metadata.rb</a:t>
            </a:r>
            <a:r>
              <a:rPr lang="en-US" sz="1400" dirty="0"/>
              <a:t> from none to 94785f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template[/home/chef/chef-repo/cookbooks/apache/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README.md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README.md</a:t>
            </a:r>
            <a:r>
              <a:rPr lang="en-US" sz="1400" dirty="0"/>
              <a:t> from none to 5c3d3a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</a:t>
            </a:r>
            <a:r>
              <a:rPr lang="en-US" sz="1400" dirty="0" err="1"/>
              <a:t>cookbook_file</a:t>
            </a:r>
            <a:r>
              <a:rPr lang="en-US" sz="1400" dirty="0"/>
              <a:t>[/home/chef/chef-repo/cookbooks/apache/</a:t>
            </a:r>
            <a:r>
              <a:rPr lang="en-US" sz="1400" dirty="0" err="1"/>
              <a:t>chefignore</a:t>
            </a:r>
            <a:r>
              <a:rPr lang="en-US" sz="1400" dirty="0"/>
              <a:t>] action create</a:t>
            </a:r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chefignore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chefignore</a:t>
            </a:r>
            <a:r>
              <a:rPr lang="en-US" sz="1400" dirty="0"/>
              <a:t> from none to 9727b1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</a:t>
            </a:r>
            <a:r>
              <a:rPr lang="en-US" sz="1400" dirty="0" err="1"/>
              <a:t>cookbook_file</a:t>
            </a:r>
            <a:r>
              <a:rPr lang="en-US" sz="1400" dirty="0"/>
              <a:t>[/home/chef/chef-repo/cookbooks/apache/</a:t>
            </a:r>
            <a:r>
              <a:rPr lang="en-US" sz="1400" dirty="0" err="1"/>
              <a:t>Berksfile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apache</a:t>
            </a:r>
          </a:p>
        </p:txBody>
      </p:sp>
    </p:spTree>
    <p:extLst>
      <p:ext uri="{BB962C8B-B14F-4D97-AF65-F5344CB8AC3E}">
        <p14:creationId xmlns:p14="http://schemas.microsoft.com/office/powerpoint/2010/main" val="17595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apache recipe, does nothing"</a:t>
            </a:r>
          </a:p>
        </p:txBody>
      </p:sp>
    </p:spTree>
    <p:extLst>
      <p:ext uri="{BB962C8B-B14F-4D97-AF65-F5344CB8AC3E}">
        <p14:creationId xmlns:p14="http://schemas.microsoft.com/office/powerpoint/2010/main" val="30089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the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apache</a:t>
            </a: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"&lt;h1&gt;hello world&lt;/h1&gt;\n"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chef-repo/cookbooks/apache/recipes/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a tick!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wanted to move the contents of the home page to another file</a:t>
            </a:r>
          </a:p>
          <a:p>
            <a:r>
              <a:rPr lang="en-US" dirty="0" smtClean="0"/>
              <a:t>Let’s change the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resource to a </a:t>
            </a:r>
            <a:r>
              <a:rPr lang="en-US" dirty="0" smtClean="0">
                <a:latin typeface="Courier New"/>
                <a:cs typeface="Courier New"/>
              </a:rPr>
              <a:t>template</a:t>
            </a:r>
            <a:r>
              <a:rPr lang="en-US" dirty="0" smtClean="0"/>
              <a:t>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the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E5C00"/>
                </a:solidFill>
              </a:rPr>
              <a:t>.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  <a:r>
              <a:rPr lang="en-US" b="1" dirty="0" smtClean="0">
                <a:solidFill>
                  <a:srgbClr val="CE5C00"/>
                </a:solidFill>
              </a:rPr>
              <a:t>.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chef-repo/cookbooks/apache/recipes/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5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Chef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6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template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files are ERB files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command includes a template 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Usage: chef generate template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-s, --source SOURCE_FILE         Copy content from SOURCE_FILE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template!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template --help</a:t>
            </a:r>
          </a:p>
        </p:txBody>
      </p:sp>
    </p:spTree>
    <p:extLst>
      <p:ext uri="{BB962C8B-B14F-4D97-AF65-F5344CB8AC3E}">
        <p14:creationId xmlns:p14="http://schemas.microsoft.com/office/powerpoint/2010/main" val="34549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directory[cookbooks/apache/templates/default] action create</a:t>
            </a:r>
          </a:p>
          <a:p>
            <a:r>
              <a:rPr lang="en-US" dirty="0"/>
              <a:t>    - create new directory cookbooks/apache/templates/default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file[cookbooks/apache/templates/default/</a:t>
            </a:r>
            <a:r>
              <a:rPr lang="en-US" dirty="0" err="1"/>
              <a:t>index.html.erb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cookbooks/apache/templates/default/</a:t>
            </a:r>
            <a:r>
              <a:rPr lang="en-US" dirty="0" err="1"/>
              <a:t>index.html.erb</a:t>
            </a:r>
            <a:endParaRPr lang="en-US" dirty="0"/>
          </a:p>
          <a:p>
            <a:r>
              <a:rPr lang="en-US" dirty="0"/>
              <a:t>    - update content in file cookbooks/apache/templates/default/</a:t>
            </a:r>
            <a:r>
              <a:rPr lang="en-US" dirty="0" err="1"/>
              <a:t>index.html.erb</a:t>
            </a:r>
            <a:r>
              <a:rPr lang="en-US" dirty="0"/>
              <a:t> from none to cdf94d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template!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Autofit/>
          </a:bodyPr>
          <a:lstStyle/>
          <a:p>
            <a:r>
              <a:rPr lang="en-US" sz="1700" dirty="0"/>
              <a:t>chef generate template cookbooks/apache/ </a:t>
            </a:r>
            <a:r>
              <a:rPr lang="en-US" sz="1700" dirty="0" err="1"/>
              <a:t>index.html</a:t>
            </a:r>
            <a:r>
              <a:rPr lang="en-US" sz="1700" dirty="0"/>
              <a:t> -s /</a:t>
            </a:r>
            <a:r>
              <a:rPr lang="en-US" sz="1700" dirty="0" err="1"/>
              <a:t>var</a:t>
            </a:r>
            <a:r>
              <a:rPr lang="en-US" sz="1700" dirty="0"/>
              <a:t>/www/html/</a:t>
            </a:r>
            <a:r>
              <a:rPr lang="en-US" sz="1700" dirty="0" err="1"/>
              <a:t>index.html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01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smtClean="0"/>
              <a:t>cat 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0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[2014-09-17T11:21:52+00:00]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0/3 resources updated in 5.637631958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26145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Ensuring desired state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chef-client and run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You are getting an early access preview of this course!</a:t>
            </a:r>
          </a:p>
          <a:p>
            <a:r>
              <a:rPr lang="en-US" sz="3600" dirty="0" smtClean="0"/>
              <a:t>We’re going to try out some new things.  There may be some rough edges</a:t>
            </a:r>
          </a:p>
          <a:p>
            <a:r>
              <a:rPr lang="en-US" sz="3600" dirty="0" smtClean="0"/>
              <a:t>Follow along with the class on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– </a:t>
            </a:r>
          </a:p>
          <a:p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nathenharvey</a:t>
            </a:r>
            <a:r>
              <a:rPr lang="en-US" sz="3600" dirty="0"/>
              <a:t>/</a:t>
            </a:r>
            <a:r>
              <a:rPr lang="en-US" sz="3600" dirty="0" err="1"/>
              <a:t>surge_introduction_to_chef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2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r>
              <a:rPr lang="en-US" dirty="0" smtClean="0"/>
              <a:t>Typically run with elevated privileges</a:t>
            </a:r>
          </a:p>
          <a:p>
            <a:pPr lvl="1"/>
            <a:r>
              <a:rPr lang="en-US" dirty="0" smtClean="0"/>
              <a:t>root, </a:t>
            </a:r>
            <a:r>
              <a:rPr lang="en-US" dirty="0" err="1" smtClean="0"/>
              <a:t>sudo</a:t>
            </a:r>
            <a:r>
              <a:rPr lang="en-US" dirty="0" smtClean="0"/>
              <a:t>, or Administrator</a:t>
            </a:r>
          </a:p>
          <a:p>
            <a:r>
              <a:rPr lang="en-US" dirty="0" smtClean="0"/>
              <a:t>Can run as non-root user</a:t>
            </a:r>
          </a:p>
        </p:txBody>
      </p:sp>
    </p:spTree>
    <p:extLst>
      <p:ext uri="{BB962C8B-B14F-4D97-AF65-F5344CB8AC3E}">
        <p14:creationId xmlns:p14="http://schemas.microsoft.com/office/powerpoint/2010/main" val="21924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2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Policies describe the desired state</a:t>
            </a:r>
          </a:p>
          <a:p>
            <a:r>
              <a:rPr lang="en-US" dirty="0" smtClean="0"/>
              <a:t>Each node can follow a sub-set of policies</a:t>
            </a:r>
          </a:p>
          <a:p>
            <a:r>
              <a:rPr lang="en-US" dirty="0" smtClean="0"/>
              <a:t>The policies for each node are stored in a run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</p:spTree>
    <p:extLst>
      <p:ext uri="{BB962C8B-B14F-4D97-AF65-F5344CB8AC3E}">
        <p14:creationId xmlns:p14="http://schemas.microsoft.com/office/powerpoint/2010/main" val="42435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cxnSp>
        <p:nvCxnSpPr>
          <p:cNvPr id="30" name="Straight Arrow Connector 29"/>
          <p:cNvCxnSpPr>
            <a:stCxn id="12" idx="3"/>
            <a:endCxn id="8" idx="1"/>
          </p:cNvCxnSpPr>
          <p:nvPr/>
        </p:nvCxnSpPr>
        <p:spPr>
          <a:xfrm>
            <a:off x="3067050" y="1793875"/>
            <a:ext cx="22955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3"/>
            <a:endCxn id="8" idx="1"/>
          </p:cNvCxnSpPr>
          <p:nvPr/>
        </p:nvCxnSpPr>
        <p:spPr>
          <a:xfrm flipV="1">
            <a:off x="3092450" y="1793875"/>
            <a:ext cx="2270125" cy="1978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cxnSp>
        <p:nvCxnSpPr>
          <p:cNvPr id="32" name="Straight Arrow Connector 31"/>
          <p:cNvCxnSpPr>
            <a:endCxn id="7" idx="1"/>
          </p:cNvCxnSpPr>
          <p:nvPr/>
        </p:nvCxnSpPr>
        <p:spPr>
          <a:xfrm>
            <a:off x="3095625" y="1905000"/>
            <a:ext cx="2251075" cy="1857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3"/>
            <a:endCxn id="7" idx="1"/>
          </p:cNvCxnSpPr>
          <p:nvPr/>
        </p:nvCxnSpPr>
        <p:spPr>
          <a:xfrm flipV="1">
            <a:off x="3092450" y="3762375"/>
            <a:ext cx="22542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7" idx="1"/>
          </p:cNvCxnSpPr>
          <p:nvPr/>
        </p:nvCxnSpPr>
        <p:spPr>
          <a:xfrm flipV="1">
            <a:off x="3219450" y="3762375"/>
            <a:ext cx="2127250" cy="189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8300" y="5119211"/>
            <a:ext cx="2839119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::server]</a:t>
            </a:r>
          </a:p>
        </p:txBody>
      </p:sp>
      <p:cxnSp>
        <p:nvCxnSpPr>
          <p:cNvPr id="34" name="Straight Arrow Connector 33"/>
          <p:cNvCxnSpPr>
            <a:endCxn id="21" idx="1"/>
          </p:cNvCxnSpPr>
          <p:nvPr/>
        </p:nvCxnSpPr>
        <p:spPr>
          <a:xfrm>
            <a:off x="3032125" y="1920875"/>
            <a:ext cx="2324100" cy="3740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3111500" y="3889375"/>
            <a:ext cx="2244725" cy="177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3"/>
            <a:endCxn id="21" idx="1"/>
          </p:cNvCxnSpPr>
          <p:nvPr/>
        </p:nvCxnSpPr>
        <p:spPr>
          <a:xfrm>
            <a:off x="3219450" y="5661025"/>
            <a:ext cx="2136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8300" y="5119211"/>
            <a:ext cx="2839119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::server]</a:t>
            </a:r>
          </a:p>
        </p:txBody>
      </p:sp>
      <p:cxnSp>
        <p:nvCxnSpPr>
          <p:cNvPr id="30" name="Straight Arrow Connector 29"/>
          <p:cNvCxnSpPr>
            <a:stCxn id="12" idx="3"/>
            <a:endCxn id="8" idx="1"/>
          </p:cNvCxnSpPr>
          <p:nvPr/>
        </p:nvCxnSpPr>
        <p:spPr>
          <a:xfrm>
            <a:off x="3067050" y="1793875"/>
            <a:ext cx="22955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7" idx="1"/>
          </p:cNvCxnSpPr>
          <p:nvPr/>
        </p:nvCxnSpPr>
        <p:spPr>
          <a:xfrm>
            <a:off x="3095625" y="1905000"/>
            <a:ext cx="2251075" cy="1857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1"/>
          </p:cNvCxnSpPr>
          <p:nvPr/>
        </p:nvCxnSpPr>
        <p:spPr>
          <a:xfrm>
            <a:off x="3032125" y="1920875"/>
            <a:ext cx="2324100" cy="3740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3"/>
            <a:endCxn id="8" idx="1"/>
          </p:cNvCxnSpPr>
          <p:nvPr/>
        </p:nvCxnSpPr>
        <p:spPr>
          <a:xfrm flipV="1">
            <a:off x="3092450" y="1793875"/>
            <a:ext cx="2270125" cy="1978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3"/>
            <a:endCxn id="7" idx="1"/>
          </p:cNvCxnSpPr>
          <p:nvPr/>
        </p:nvCxnSpPr>
        <p:spPr>
          <a:xfrm flipV="1">
            <a:off x="3092450" y="3762375"/>
            <a:ext cx="22542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3111500" y="3889375"/>
            <a:ext cx="2244725" cy="177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7" idx="1"/>
          </p:cNvCxnSpPr>
          <p:nvPr/>
        </p:nvCxnSpPr>
        <p:spPr>
          <a:xfrm flipV="1">
            <a:off x="3219450" y="3762375"/>
            <a:ext cx="2127250" cy="189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3"/>
            <a:endCxn id="21" idx="1"/>
          </p:cNvCxnSpPr>
          <p:nvPr/>
        </p:nvCxnSpPr>
        <p:spPr>
          <a:xfrm>
            <a:off x="3219450" y="5661025"/>
            <a:ext cx="2136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4 – Verify the cookbook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to test our new apache cookbook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default recipe applies cleanly and our home page is visible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096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0/3 resources updated in 14.375566874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chef-client with a run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</a:t>
            </a:r>
            <a:r>
              <a:rPr lang="en-US" dirty="0"/>
              <a:t>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34655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home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chef_overview_nodes.html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5</a:t>
            </a:r>
            <a:r>
              <a:rPr lang="en-US" sz="3700" dirty="0" smtClean="0"/>
              <a:t>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Recipes</a:t>
            </a:r>
          </a:p>
          <a:p>
            <a:r>
              <a:rPr lang="en-US" dirty="0"/>
              <a:t>Cookbooks</a:t>
            </a:r>
          </a:p>
          <a:p>
            <a:r>
              <a:rPr lang="en-US" dirty="0"/>
              <a:t>Ensuring desired state</a:t>
            </a:r>
          </a:p>
          <a:p>
            <a:r>
              <a:rPr lang="en-US" dirty="0"/>
              <a:t>Infrastructure State</a:t>
            </a:r>
          </a:p>
          <a:p>
            <a:r>
              <a:rPr lang="en-US" dirty="0"/>
              <a:t>Faster Feedback with Testing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6 -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 your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767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We’ll take breaks when we need them</a:t>
            </a:r>
          </a:p>
          <a:p>
            <a:r>
              <a:rPr lang="en-US" dirty="0" smtClean="0"/>
              <a:t>We will break for lunch, but lunch is not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1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28067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052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5052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</a:t>
            </a:r>
            <a:r>
              <a:rPr lang="en-US" b="1" dirty="0"/>
              <a:t>:</a:t>
            </a:r>
          </a:p>
          <a:p>
            <a:r>
              <a:rPr lang="en-US" dirty="0"/>
              <a:t>  name</a:t>
            </a:r>
            <a:r>
              <a:rPr lang="en-US" b="1" dirty="0"/>
              <a:t>: </a:t>
            </a:r>
            <a:r>
              <a:rPr lang="en-US" b="1" dirty="0" err="1"/>
              <a:t>docker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b="1" dirty="0"/>
              <a:t>:</a:t>
            </a:r>
          </a:p>
          <a:p>
            <a:r>
              <a:rPr lang="en-US" dirty="0"/>
              <a:t>  name</a:t>
            </a:r>
            <a:r>
              <a:rPr lang="en-US" b="1" dirty="0"/>
              <a:t>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</a:t>
            </a:r>
            <a:r>
              <a:rPr lang="en-US" b="1" dirty="0"/>
              <a:t>:</a:t>
            </a:r>
          </a:p>
          <a:p>
            <a:r>
              <a:rPr lang="pt-BR" dirty="0"/>
              <a:t>  </a:t>
            </a:r>
            <a:r>
              <a:rPr lang="pt-BR" b="1" dirty="0"/>
              <a:t>- </a:t>
            </a:r>
            <a:r>
              <a:rPr lang="pt-BR" b="1" dirty="0" err="1"/>
              <a:t>name</a:t>
            </a:r>
            <a:r>
              <a:rPr lang="pt-BR" b="1" dirty="0"/>
              <a:t>: centos-6.4</a:t>
            </a:r>
          </a:p>
          <a:p>
            <a:endParaRPr lang="pt-BR" dirty="0"/>
          </a:p>
          <a:p>
            <a:r>
              <a:rPr lang="pt-BR" dirty="0" err="1"/>
              <a:t>suites</a:t>
            </a:r>
            <a:r>
              <a:rPr lang="pt-BR" b="1" dirty="0"/>
              <a:t>:</a:t>
            </a:r>
          </a:p>
          <a:p>
            <a:r>
              <a:rPr lang="pt-BR" dirty="0"/>
              <a:t>  </a:t>
            </a:r>
            <a:r>
              <a:rPr lang="pt-BR" b="1" dirty="0"/>
              <a:t>- </a:t>
            </a:r>
            <a:r>
              <a:rPr lang="pt-BR" b="1" dirty="0" err="1"/>
              <a:t>name</a:t>
            </a:r>
            <a:r>
              <a:rPr lang="pt-BR" b="1" dirty="0"/>
              <a:t>: default</a:t>
            </a:r>
          </a:p>
          <a:p>
            <a:r>
              <a:rPr lang="pt-BR" dirty="0"/>
              <a:t>    </a:t>
            </a:r>
            <a:r>
              <a:rPr lang="pt-BR" dirty="0" err="1"/>
              <a:t>run_list</a:t>
            </a:r>
            <a:r>
              <a:rPr lang="pt-BR" b="1" dirty="0"/>
              <a:t>:</a:t>
            </a:r>
          </a:p>
          <a:p>
            <a:r>
              <a:rPr lang="pt-BR" dirty="0"/>
              <a:t>      </a:t>
            </a:r>
            <a:r>
              <a:rPr lang="pt-BR" b="1" dirty="0"/>
              <a:t>- </a:t>
            </a:r>
            <a:r>
              <a:rPr lang="pt-BR" b="1" dirty="0" err="1"/>
              <a:t>recipe</a:t>
            </a:r>
            <a:r>
              <a:rPr lang="pt-BR" b="1" dirty="0"/>
              <a:t>[apache::default]</a:t>
            </a:r>
          </a:p>
          <a:p>
            <a:r>
              <a:rPr lang="pt-BR" dirty="0"/>
              <a:t>    </a:t>
            </a:r>
            <a:r>
              <a:rPr lang="pt-BR" dirty="0" err="1"/>
              <a:t>attributes</a:t>
            </a:r>
            <a:r>
              <a:rPr lang="pt-BR" b="1" dirty="0"/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3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Install Chef DK - </a:t>
            </a:r>
            <a:r>
              <a:rPr lang="en-US" sz="3600" dirty="0" err="1" smtClean="0"/>
              <a:t>downloads.getchef.com</a:t>
            </a:r>
            <a:r>
              <a:rPr lang="en-US" sz="3600" dirty="0"/>
              <a:t>/chef-</a:t>
            </a:r>
            <a:r>
              <a:rPr lang="en-US" sz="3600" dirty="0" err="1" smtClean="0"/>
              <a:t>dk</a:t>
            </a:r>
            <a:endParaRPr lang="en-US" sz="3600" dirty="0" smtClean="0"/>
          </a:p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929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1500" dirty="0"/>
              <a:t>REPOSITORY          TAG                 IMAGE ID            CREATED             VIRTUAL SIZE</a:t>
            </a:r>
          </a:p>
          <a:p>
            <a:r>
              <a:rPr lang="pt-BR" sz="1500" dirty="0"/>
              <a:t>centos              centos5             5a1ebaa356ff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484 MB</a:t>
            </a:r>
          </a:p>
          <a:p>
            <a:r>
              <a:rPr lang="pt-BR" sz="1500" dirty="0"/>
              <a:t>centos              centos7             70214e5d0a90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224 MB</a:t>
            </a:r>
          </a:p>
          <a:p>
            <a:r>
              <a:rPr lang="pt-BR" sz="1500" dirty="0"/>
              <a:t>centos              </a:t>
            </a:r>
            <a:r>
              <a:rPr lang="pt-BR" sz="1500" dirty="0" err="1"/>
              <a:t>latest</a:t>
            </a:r>
            <a:r>
              <a:rPr lang="pt-BR" sz="1500" dirty="0"/>
              <a:t>              70214e5d0a90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224 MB</a:t>
            </a:r>
          </a:p>
          <a:p>
            <a:r>
              <a:rPr lang="pt-BR" sz="1500" dirty="0"/>
              <a:t>centos              centos6             68eb857ffb51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212.7 MB</a:t>
            </a:r>
            <a:endParaRPr lang="en-US" sz="15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23729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7 – Verify chef-client success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Testing our cookbook takes too long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cookbook runs in test kitchen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11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default-centos-64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Converge:  run chef in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"apache"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181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/>
              <a:t> Chef Client failed. 0 resources updated in 41.075753164 seconds</a:t>
            </a:r>
          </a:p>
          <a:p>
            <a:r>
              <a:rPr lang="en-US" dirty="0"/>
              <a:t>       [2014-09-24T04:29:31+01:00] ERROR: package[apache] (apache::default line 6) had an error: Chef::Exceptions::Package: No version specified, and no candidate version available for apache</a:t>
            </a:r>
          </a:p>
          <a:p>
            <a:r>
              <a:rPr lang="en-US" dirty="0"/>
              <a:t>       [2014-09-24T04:29:31+01:00] FATAL: Chef::Exceptions::</a:t>
            </a:r>
            <a:r>
              <a:rPr lang="en-US" dirty="0" err="1"/>
              <a:t>ChildConvergeError</a:t>
            </a:r>
            <a:r>
              <a:rPr lang="en-US" dirty="0"/>
              <a:t>: Chef run process exited unsuccessfully (exit code 1)</a:t>
            </a:r>
          </a:p>
          <a:p>
            <a:r>
              <a:rPr lang="en-US" dirty="0"/>
              <a:t>&gt;&gt;&gt;&gt;&gt;&gt; Converge failed on instance &lt;default-centos-64&gt;.</a:t>
            </a:r>
          </a:p>
          <a:p>
            <a:r>
              <a:rPr lang="en-US" dirty="0"/>
              <a:t>&gt;&gt;&gt;&gt;&gt;&gt; Please see .kitchen/logs/default-centos-64.log for more details</a:t>
            </a:r>
          </a:p>
          <a:p>
            <a:r>
              <a:rPr lang="en-US" dirty="0"/>
              <a:t>&gt;&gt;&gt;&gt;&gt;&gt; ------Exception-------</a:t>
            </a:r>
          </a:p>
          <a:p>
            <a:r>
              <a:rPr lang="en-US" dirty="0"/>
              <a:t>&gt;&gt;&gt;&gt;&gt;&gt; Class: Kitchen::</a:t>
            </a:r>
            <a:r>
              <a:rPr lang="en-US" dirty="0" err="1"/>
              <a:t>ActionFailed</a:t>
            </a:r>
            <a:endParaRPr lang="en-US" dirty="0"/>
          </a:p>
          <a:p>
            <a:r>
              <a:rPr lang="en-US" dirty="0"/>
              <a:t>&gt;&gt;&gt;&gt;&gt;&gt; Message: SSH exited (1) for command: [</a:t>
            </a:r>
            <a:r>
              <a:rPr lang="en-US" dirty="0" err="1"/>
              <a:t>sudo</a:t>
            </a:r>
            <a:r>
              <a:rPr lang="en-US" dirty="0"/>
              <a:t> -E chef-client -z --</a:t>
            </a:r>
            <a:r>
              <a:rPr lang="en-US" dirty="0" err="1"/>
              <a:t>config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client.rb</a:t>
            </a:r>
            <a:r>
              <a:rPr lang="en-US" dirty="0"/>
              <a:t> --</a:t>
            </a:r>
            <a:r>
              <a:rPr lang="en-US" dirty="0" err="1"/>
              <a:t>log_level</a:t>
            </a:r>
            <a:r>
              <a:rPr lang="en-US" dirty="0"/>
              <a:t> info --</a:t>
            </a:r>
            <a:r>
              <a:rPr lang="en-US" dirty="0" err="1"/>
              <a:t>json</a:t>
            </a:r>
            <a:r>
              <a:rPr lang="en-US" dirty="0"/>
              <a:t>-attributes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dna.json</a:t>
            </a:r>
            <a:r>
              <a:rPr lang="en-US" dirty="0"/>
              <a:t>]</a:t>
            </a:r>
          </a:p>
          <a:p>
            <a:r>
              <a:rPr lang="en-US" dirty="0"/>
              <a:t>&gt;&gt;&gt;&gt;&gt;&gt; ----------------------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Re-converge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Install Chef DK - </a:t>
            </a:r>
            <a:r>
              <a:rPr lang="en-US" sz="3600" dirty="0" err="1" smtClean="0"/>
              <a:t>downloads.getchef.com</a:t>
            </a:r>
            <a:r>
              <a:rPr lang="en-US" sz="3600" dirty="0"/>
              <a:t>/chef-</a:t>
            </a:r>
            <a:r>
              <a:rPr lang="en-US" sz="3600" dirty="0" err="1" smtClean="0"/>
              <a:t>dk</a:t>
            </a:r>
            <a:endParaRPr lang="en-US" sz="3600" dirty="0" smtClean="0"/>
          </a:p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r>
              <a:rPr lang="en-US" sz="3600" dirty="0"/>
              <a:t>http://</a:t>
            </a:r>
            <a:r>
              <a:rPr lang="en-US" sz="3600" dirty="0" err="1"/>
              <a:t>bit.ly</a:t>
            </a:r>
            <a:r>
              <a:rPr lang="en-US" sz="3600" dirty="0"/>
              <a:t>/1msreNZ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nathenharvey</a:t>
            </a:r>
            <a:r>
              <a:rPr lang="en-US" sz="3600" dirty="0"/>
              <a:t>/</a:t>
            </a:r>
            <a:r>
              <a:rPr lang="en-US" sz="3600" dirty="0" err="1"/>
              <a:t>surge_introduction_to_chef</a:t>
            </a:r>
            <a:r>
              <a:rPr lang="en-US" sz="3600" dirty="0"/>
              <a:t> 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Slides are available now (subject to change)</a:t>
            </a:r>
          </a:p>
          <a:p>
            <a:r>
              <a:rPr lang="en-US" sz="3600" dirty="0" smtClean="0"/>
              <a:t>Code will be added as we go</a:t>
            </a:r>
          </a:p>
          <a:p>
            <a:r>
              <a:rPr lang="en-US" sz="3600" dirty="0" smtClean="0"/>
              <a:t>Submit PRs for any questions or topics that you’d like to see covered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8777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[2014-09-24T04:30:45+01:00] INFO: Chef Run complete in 4.110425475 seconds</a:t>
            </a:r>
          </a:p>
          <a:p>
            <a:endParaRPr lang="en-US" dirty="0"/>
          </a:p>
          <a:p>
            <a:r>
              <a:rPr lang="en-US" dirty="0"/>
              <a:t>       Running handlers:</a:t>
            </a:r>
          </a:p>
          <a:p>
            <a:r>
              <a:rPr lang="en-US" dirty="0"/>
              <a:t>       [2014-09-24T04:30:45+01:00] INFO: Running report handlers</a:t>
            </a:r>
          </a:p>
          <a:p>
            <a:r>
              <a:rPr lang="en-US" dirty="0"/>
              <a:t>       Running handlers complete</a:t>
            </a:r>
          </a:p>
          <a:p>
            <a:r>
              <a:rPr lang="en-US" dirty="0"/>
              <a:t>       [2014-09-24T04:30:45+01:00] INFO: Report handlers complete</a:t>
            </a:r>
          </a:p>
          <a:p>
            <a:r>
              <a:rPr lang="en-US" dirty="0"/>
              <a:t>       Chef Client finished, 0/3 resources updated in 11.323451399 seconds</a:t>
            </a:r>
          </a:p>
          <a:p>
            <a:r>
              <a:rPr lang="en-US" dirty="0"/>
              <a:t>       Finished converging &lt;default-centos-64&gt; (0m18.84s).</a:t>
            </a:r>
          </a:p>
          <a:p>
            <a:r>
              <a:rPr lang="en-US" dirty="0"/>
              <a:t>-----&gt; Kitchen is finished. (0m20.09s)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Converge:  run chef in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0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8</a:t>
            </a:r>
            <a:r>
              <a:rPr lang="en-US" dirty="0" smtClean="0"/>
              <a:t> – Verify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Successful converge does not necessarily mean  the node is in the desired state.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Verify our home page is being served.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85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2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8546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4554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with kitchen login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5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/>
              <a:t>-----&gt;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Kitchen</a:t>
            </a:r>
            <a:r>
              <a:rPr lang="de-DE" dirty="0"/>
              <a:t> (v1.2.1)</a:t>
            </a:r>
          </a:p>
          <a:p>
            <a:r>
              <a:rPr lang="de-DE" dirty="0"/>
              <a:t>-----&gt; </a:t>
            </a:r>
            <a:r>
              <a:rPr lang="de-DE" dirty="0" err="1"/>
              <a:t>Destroying</a:t>
            </a:r>
            <a:r>
              <a:rPr lang="de-DE" dirty="0"/>
              <a:t> &lt;default-centos-64&gt;...</a:t>
            </a:r>
          </a:p>
          <a:p>
            <a:r>
              <a:rPr lang="de-DE" dirty="0"/>
              <a:t>       [{</a:t>
            </a:r>
          </a:p>
          <a:p>
            <a:r>
              <a:rPr lang="de-DE" dirty="0"/>
              <a:t>           "Args": [</a:t>
            </a:r>
          </a:p>
          <a:p>
            <a:r>
              <a:rPr lang="de-DE" dirty="0"/>
              <a:t>        "-D",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UseDNS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UsePAM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UsePrivilegeSeparation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Destroy the existing kitchen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/busser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Plugin </a:t>
            </a:r>
            <a:r>
              <a:rPr lang="en-US" dirty="0" err="1"/>
              <a:t>serverspec</a:t>
            </a:r>
            <a:r>
              <a:rPr lang="en-US" dirty="0"/>
              <a:t> installed (version 0.2.6)</a:t>
            </a:r>
          </a:p>
          <a:p>
            <a:r>
              <a:rPr lang="en-US" dirty="0"/>
              <a:t>-----&gt; Running </a:t>
            </a:r>
            <a:r>
              <a:rPr lang="en-US" dirty="0" err="1"/>
              <a:t>postinstall</a:t>
            </a:r>
            <a:r>
              <a:rPr lang="en-US" dirty="0"/>
              <a:t> for </a:t>
            </a:r>
            <a:r>
              <a:rPr lang="en-US" dirty="0" err="1"/>
              <a:t>serverspec</a:t>
            </a:r>
            <a:r>
              <a:rPr lang="en-US" dirty="0"/>
              <a:t> plugin</a:t>
            </a:r>
          </a:p>
          <a:p>
            <a:r>
              <a:rPr lang="en-US" dirty="0"/>
              <a:t>       Finished setting up &lt;default-centos-64&gt; (0m32.59s).</a:t>
            </a:r>
          </a:p>
          <a:p>
            <a:r>
              <a:rPr lang="en-US" dirty="0"/>
              <a:t>-----&gt; Verifying &lt;default-centos-64&gt;...</a:t>
            </a:r>
          </a:p>
          <a:p>
            <a:r>
              <a:rPr lang="en-US" dirty="0"/>
              <a:t>       Suite path directory /</a:t>
            </a:r>
            <a:r>
              <a:rPr lang="en-US" dirty="0" err="1"/>
              <a:t>tmp</a:t>
            </a:r>
            <a:r>
              <a:rPr lang="en-US" dirty="0"/>
              <a:t>/busser/suites does not exist, skipping.</a:t>
            </a:r>
          </a:p>
          <a:p>
            <a:r>
              <a:rPr lang="en-US" dirty="0"/>
              <a:t>       Uploading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(mode=0664)</a:t>
            </a:r>
          </a:p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-S /opt/chef/embedded/bin/</a:t>
            </a:r>
            <a:r>
              <a:rPr lang="en-US" dirty="0" err="1"/>
              <a:t>rspec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--color --format documentation</a:t>
            </a:r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0.29547 seconds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(0m4.44s).</a:t>
            </a:r>
          </a:p>
          <a:p>
            <a:r>
              <a:rPr lang="en-US" dirty="0"/>
              <a:t>-----&gt; Kitchen is finished. (1m25.74s)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6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889000" y="4445000"/>
            <a:ext cx="3841750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793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listening on port 80 (FAILED - 1)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Failures:</a:t>
            </a:r>
          </a:p>
          <a:p>
            <a:endParaRPr lang="en-US" sz="2500" dirty="0"/>
          </a:p>
          <a:p>
            <a:r>
              <a:rPr lang="en-US" sz="2500" dirty="0"/>
              <a:t>         1) apache is listening on port 80</a:t>
            </a:r>
          </a:p>
          <a:p>
            <a:r>
              <a:rPr lang="en-US" sz="2500" dirty="0"/>
              <a:t>            On host ``</a:t>
            </a:r>
          </a:p>
          <a:p>
            <a:r>
              <a:rPr lang="en-US" sz="2500" dirty="0"/>
              <a:t>            Failure/Error: expect(port 81).to </a:t>
            </a:r>
            <a:r>
              <a:rPr lang="en-US" sz="2500" dirty="0" err="1"/>
              <a:t>be_listening</a:t>
            </a:r>
            <a:endParaRPr lang="en-US" sz="2500" dirty="0"/>
          </a:p>
          <a:p>
            <a:r>
              <a:rPr lang="en-US" sz="2500" dirty="0"/>
              <a:t>       </a:t>
            </a:r>
            <a:r>
              <a:rPr lang="en-US" sz="2500" dirty="0" err="1"/>
              <a:t>netstat</a:t>
            </a:r>
            <a:r>
              <a:rPr lang="en-US" sz="2500" dirty="0"/>
              <a:t> -</a:t>
            </a:r>
            <a:r>
              <a:rPr lang="en-US" sz="2500" dirty="0" err="1"/>
              <a:t>tunl</a:t>
            </a:r>
            <a:r>
              <a:rPr lang="en-US" sz="2500" dirty="0"/>
              <a:t> | </a:t>
            </a:r>
            <a:r>
              <a:rPr lang="en-US" sz="2500" dirty="0" err="1"/>
              <a:t>grep</a:t>
            </a:r>
            <a:r>
              <a:rPr lang="en-US" sz="2500" dirty="0"/>
              <a:t> -- :81\</a:t>
            </a:r>
          </a:p>
          <a:p>
            <a:r>
              <a:rPr lang="en-US" sz="2500" dirty="0"/>
              <a:t>       expected Port "81" to be listening</a:t>
            </a:r>
          </a:p>
          <a:p>
            <a:r>
              <a:rPr lang="en-US" sz="2500" dirty="0"/>
              <a:t>            # /</a:t>
            </a:r>
            <a:r>
              <a:rPr lang="en-US" sz="2500" dirty="0" err="1"/>
              <a:t>tmp</a:t>
            </a:r>
            <a:r>
              <a:rPr lang="en-US" sz="2500" dirty="0"/>
              <a:t>/busser/suites/</a:t>
            </a:r>
            <a:r>
              <a:rPr lang="en-US" sz="2500" dirty="0" err="1"/>
              <a:t>serverspec</a:t>
            </a:r>
            <a:r>
              <a:rPr lang="en-US" sz="2500" dirty="0"/>
              <a:t>/default_spec.rb:16:in `block (2 levels) in &lt;top (required)&gt;'</a:t>
            </a:r>
          </a:p>
          <a:p>
            <a:endParaRPr lang="en-US" sz="2500" dirty="0"/>
          </a:p>
          <a:p>
            <a:r>
              <a:rPr lang="en-US" sz="2500" dirty="0"/>
              <a:t>       Finished in 0.38488 seconds</a:t>
            </a:r>
          </a:p>
          <a:p>
            <a:r>
              <a:rPr lang="en-US" sz="2500" dirty="0"/>
              <a:t>       4 examples, 1 failure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889000" y="4429125"/>
            <a:ext cx="3841750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147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794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4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69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10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4317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66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008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0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80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  <a:p>
            <a:pPr lvl="1"/>
            <a:r>
              <a:rPr lang="en-US" dirty="0" smtClean="0"/>
              <a:t>Verify your automation code BEFORE it runs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  <a:p>
            <a:r>
              <a:rPr lang="en-US" dirty="0" err="1" smtClean="0"/>
              <a:t>ohai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  <a:p>
            <a:r>
              <a:rPr lang="en-US" dirty="0" smtClean="0"/>
              <a:t>Run List</a:t>
            </a:r>
          </a:p>
          <a:p>
            <a:r>
              <a:rPr lang="en-US" dirty="0" smtClean="0"/>
              <a:t>Node</a:t>
            </a:r>
          </a:p>
          <a:p>
            <a:r>
              <a:rPr lang="en-US" dirty="0" smtClean="0"/>
              <a:t>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</a:p>
          <a:p>
            <a:r>
              <a:rPr lang="en-US" dirty="0" smtClean="0"/>
              <a:t>Independent Software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getchef.com</a:t>
            </a:r>
            <a:r>
              <a:rPr lang="en-US" dirty="0"/>
              <a:t>/blog/events/category/training-events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in DC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SURGE14 will save 20%</a:t>
            </a:r>
          </a:p>
          <a:p>
            <a:r>
              <a:rPr lang="en-US" dirty="0" smtClean="0"/>
              <a:t>Chef Fundamentals – October 27-28</a:t>
            </a:r>
          </a:p>
          <a:p>
            <a:r>
              <a:rPr lang="en-US" dirty="0" smtClean="0"/>
              <a:t>Chef Intermediate Topics – October 29-30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http://getchef.com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http://docs.getchef.com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http://supermarket.getchef.com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http://youtube.com/getchef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getchef.com</a:t>
            </a:r>
            <a:r>
              <a:rPr lang="en-US" dirty="0" smtClean="0"/>
              <a:t>/summit</a:t>
            </a:r>
            <a:endParaRPr lang="en-US" dirty="0"/>
          </a:p>
        </p:txBody>
      </p:sp>
      <p:pic>
        <p:nvPicPr>
          <p:cNvPr id="8" name="Picture Placeholder 7" descr="Chef Summit 2014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094" b="-16094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 err="1" smtClean="0"/>
              <a:t>Meetup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DevOpsDC</a:t>
            </a:r>
            <a:endParaRPr lang="en-US" dirty="0" smtClean="0"/>
          </a:p>
          <a:p>
            <a:r>
              <a:rPr lang="en-US" dirty="0" smtClean="0"/>
              <a:t>DC Configuration Management Group</a:t>
            </a:r>
          </a:p>
          <a:p>
            <a:r>
              <a:rPr lang="en-US" dirty="0" smtClean="0"/>
              <a:t>Charm City Linux</a:t>
            </a:r>
          </a:p>
          <a:p>
            <a:r>
              <a:rPr lang="en-US" dirty="0" smtClean="0"/>
              <a:t>AWS Washington DC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LOPSA DC</a:t>
            </a:r>
          </a:p>
          <a:p>
            <a:r>
              <a:rPr lang="en-US" dirty="0" smtClean="0"/>
              <a:t>Amazon Web Services – Virginia</a:t>
            </a:r>
          </a:p>
          <a:p>
            <a:r>
              <a:rPr lang="en-US" dirty="0" err="1" smtClean="0"/>
              <a:t>DevOpsCV</a:t>
            </a:r>
            <a:r>
              <a:rPr lang="en-US" dirty="0" smtClean="0"/>
              <a:t> – Central Virginia (Charlottesville)</a:t>
            </a:r>
          </a:p>
          <a:p>
            <a:r>
              <a:rPr lang="en-US" dirty="0" smtClean="0"/>
              <a:t>DC Continuous Delivery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Scale DC</a:t>
            </a:r>
          </a:p>
          <a:p>
            <a:r>
              <a:rPr lang="en-US" dirty="0" smtClean="0"/>
              <a:t>Cloud DC</a:t>
            </a:r>
          </a:p>
          <a:p>
            <a:r>
              <a:rPr lang="en-US" dirty="0" smtClean="0"/>
              <a:t>Washington </a:t>
            </a:r>
            <a:r>
              <a:rPr lang="en-US" dirty="0" err="1" smtClean="0"/>
              <a:t>DevOps</a:t>
            </a:r>
            <a:r>
              <a:rPr lang="en-US" dirty="0" smtClean="0"/>
              <a:t> in Government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DC Area Enterprise </a:t>
            </a:r>
            <a:r>
              <a:rPr lang="en-US" dirty="0" err="1" smtClean="0"/>
              <a:t>DevOps</a:t>
            </a:r>
            <a:r>
              <a:rPr lang="en-US" dirty="0" smtClean="0"/>
              <a:t> and Agile Forum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5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/>
              <a:t>chef-metal</a:t>
            </a:r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pPr lvl="1"/>
            <a:r>
              <a:rPr lang="en-US" dirty="0" smtClean="0"/>
              <a:t>Package that should be installed</a:t>
            </a:r>
          </a:p>
          <a:p>
            <a:pPr lvl="1"/>
            <a:r>
              <a:rPr lang="en-US" dirty="0" smtClean="0"/>
              <a:t>Service that should be running</a:t>
            </a:r>
          </a:p>
          <a:p>
            <a:pPr lvl="1"/>
            <a:r>
              <a:rPr lang="en-US" dirty="0" smtClean="0"/>
              <a:t>File that should be generated</a:t>
            </a:r>
          </a:p>
          <a:p>
            <a:pPr lvl="1"/>
            <a:r>
              <a:rPr lang="en-US" dirty="0" err="1" smtClean="0"/>
              <a:t>Cron</a:t>
            </a:r>
            <a:r>
              <a:rPr lang="en-US" dirty="0" smtClean="0"/>
              <a:t> job that should be configured</a:t>
            </a:r>
          </a:p>
          <a:p>
            <a:pPr lvl="1"/>
            <a:r>
              <a:rPr lang="en-US" dirty="0" smtClean="0"/>
              <a:t>User that should be managed</a:t>
            </a:r>
          </a:p>
          <a:p>
            <a:pPr lvl="1"/>
            <a:r>
              <a:rPr lang="en-US" dirty="0" smtClean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smtClean="0"/>
              <a:t>1msreNZ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Login:  chef</a:t>
            </a:r>
          </a:p>
          <a:p>
            <a:r>
              <a:rPr lang="en-US" dirty="0"/>
              <a:t>Password:  </a:t>
            </a:r>
            <a:r>
              <a:rPr lang="en-US" dirty="0" err="1"/>
              <a:t>sxypnerg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0.2.2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year at Surge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Collection of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Serve our homepage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web server configured to serve up our home page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see our home page in a web browser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675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desired state?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see our home page in a web browser</a:t>
            </a:r>
          </a:p>
        </p:txBody>
      </p:sp>
    </p:spTree>
    <p:extLst>
      <p:ext uri="{BB962C8B-B14F-4D97-AF65-F5344CB8AC3E}">
        <p14:creationId xmlns:p14="http://schemas.microsoft.com/office/powerpoint/2010/main" val="14364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required to meet this state?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resources will we need?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9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Mark Harrison</a:t>
            </a:r>
          </a:p>
          <a:p>
            <a:r>
              <a:rPr lang="en-US" dirty="0" smtClean="0"/>
              <a:t>Peter Burkholder</a:t>
            </a:r>
          </a:p>
          <a:p>
            <a:r>
              <a:rPr lang="en-US" dirty="0" smtClean="0"/>
              <a:t>Karloff Rosario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Collection of resources</a:t>
            </a:r>
          </a:p>
          <a:p>
            <a:r>
              <a:rPr lang="en-US" dirty="0" smtClean="0"/>
              <a:t>Recipes can:</a:t>
            </a:r>
          </a:p>
          <a:p>
            <a:pPr lvl="1"/>
            <a:r>
              <a:rPr lang="en-US" dirty="0" smtClean="0"/>
              <a:t>Install and configure software components</a:t>
            </a:r>
          </a:p>
          <a:p>
            <a:pPr lvl="1"/>
            <a:r>
              <a:rPr lang="en-US" dirty="0" smtClean="0"/>
              <a:t>Manage files</a:t>
            </a:r>
          </a:p>
          <a:p>
            <a:pPr lvl="1"/>
            <a:r>
              <a:rPr lang="en-US" dirty="0" smtClean="0"/>
              <a:t>Deploy applications</a:t>
            </a:r>
          </a:p>
          <a:p>
            <a:pPr lvl="1"/>
            <a:r>
              <a:rPr lang="en-US" dirty="0" smtClean="0"/>
              <a:t>Execute other recipes</a:t>
            </a:r>
          </a:p>
          <a:p>
            <a:pPr lvl="1"/>
            <a:r>
              <a:rPr lang="en-US" dirty="0" smtClean="0"/>
              <a:t>And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learnchef</a:t>
            </a:r>
            <a:r>
              <a:rPr lang="en-US" dirty="0" smtClean="0"/>
              <a:t>/lab2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mkdir</a:t>
            </a:r>
            <a:r>
              <a:rPr lang="en-US" dirty="0" smtClean="0"/>
              <a:t> –p ~/</a:t>
            </a:r>
            <a:r>
              <a:rPr lang="en-US" dirty="0" err="1" smtClean="0"/>
              <a:t>learnchef</a:t>
            </a:r>
            <a:r>
              <a:rPr lang="en-US" dirty="0" smtClean="0"/>
              <a:t>/lab2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</a:t>
            </a:r>
            <a:r>
              <a:rPr lang="en-US" dirty="0" err="1" smtClean="0"/>
              <a:t>learnchef</a:t>
            </a:r>
            <a:r>
              <a:rPr lang="en-US" dirty="0" smtClean="0"/>
              <a:t>/lab2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</a:t>
            </a:r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 web server?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</a:t>
            </a:r>
          </a:p>
          <a:p>
            <a:r>
              <a:rPr lang="en-US" sz="2400" dirty="0"/>
              <a:t>    - install version 2.2.15-31.el6.centos of package </a:t>
            </a:r>
            <a:r>
              <a:rPr lang="en-US" sz="2400" dirty="0" err="1"/>
              <a:t>httpd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 a recipe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Now we are using chef-apply on a recipe, or a collection of resources</a:t>
            </a:r>
          </a:p>
          <a:p>
            <a:endParaRPr lang="en-US" dirty="0"/>
          </a:p>
          <a:p>
            <a:r>
              <a:rPr lang="en-US" dirty="0" smtClean="0"/>
              <a:t>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Person?</a:t>
            </a:r>
          </a:p>
          <a:p>
            <a:r>
              <a:rPr lang="en-US" dirty="0" smtClean="0"/>
              <a:t>Manager?</a:t>
            </a:r>
          </a:p>
        </p:txBody>
      </p:sp>
    </p:spTree>
    <p:extLst>
      <p:ext uri="{BB962C8B-B14F-4D97-AF65-F5344CB8AC3E}">
        <p14:creationId xmlns:p14="http://schemas.microsoft.com/office/powerpoint/2010/main" val="38974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2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3857625" y="2921000"/>
            <a:ext cx="53340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4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service resource</a:t>
            </a:r>
            <a:endParaRPr lang="en-US" dirty="0"/>
          </a:p>
        </p:txBody>
      </p:sp>
      <p:pic>
        <p:nvPicPr>
          <p:cNvPr id="8" name="Picture Placeholder 7" descr="servic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795" r="-11795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resource_service.html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4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Type (package, service, etc.)</a:t>
            </a:r>
          </a:p>
          <a:p>
            <a:r>
              <a:rPr lang="en-US" dirty="0" smtClean="0"/>
              <a:t>Name (“</a:t>
            </a:r>
            <a:r>
              <a:rPr lang="en-US" dirty="0" err="1" smtClean="0"/>
              <a:t>httpd</a:t>
            </a:r>
            <a:r>
              <a:rPr lang="en-US" dirty="0" smtClean="0"/>
              <a:t>”, “vim”, etc.)</a:t>
            </a:r>
          </a:p>
          <a:p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A description of the desired state of the resource</a:t>
            </a:r>
          </a:p>
          <a:p>
            <a:pPr lvl="1"/>
            <a:r>
              <a:rPr lang="en-US" dirty="0" smtClean="0"/>
              <a:t>Defined as part of the resource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Will the action always be executed?</a:t>
            </a:r>
          </a:p>
        </p:txBody>
      </p:sp>
    </p:spTree>
    <p:extLst>
      <p:ext uri="{BB962C8B-B14F-4D97-AF65-F5344CB8AC3E}">
        <p14:creationId xmlns:p14="http://schemas.microsoft.com/office/powerpoint/2010/main" val="18155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the package resource work?</a:t>
            </a:r>
            <a:endParaRPr lang="en-US" dirty="0"/>
          </a:p>
        </p:txBody>
      </p:sp>
      <p:pic>
        <p:nvPicPr>
          <p:cNvPr id="6" name="Picture Placeholder 5" descr="packag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27" b="-1212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resource_package.html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the package resource work?</a:t>
            </a:r>
            <a:endParaRPr lang="en-US" dirty="0"/>
          </a:p>
        </p:txBody>
      </p:sp>
      <p:pic>
        <p:nvPicPr>
          <p:cNvPr id="6" name="Picture Placeholder 5" descr="packag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27" b="-12127"/>
          <a:stretch>
            <a:fillRect/>
          </a:stretch>
        </p:blipFill>
        <p:spPr>
          <a:xfrm>
            <a:off x="457200" y="1127125"/>
            <a:ext cx="11201400" cy="52578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resource_package.html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3302000" y="3016250"/>
            <a:ext cx="809625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1987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0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start</a:t>
            </a:r>
          </a:p>
          <a:p>
            <a:r>
              <a:rPr lang="en-US" sz="2400" dirty="0"/>
              <a:t>    - start service service[</a:t>
            </a:r>
            <a:r>
              <a:rPr lang="en-US" sz="2400" dirty="0" err="1"/>
              <a:t>httpd</a:t>
            </a:r>
            <a:r>
              <a:rPr lang="en-US" sz="2400" dirty="0"/>
              <a:t>]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6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 &lt;title&gt;Apache HTTP Server Test Page powered by </a:t>
            </a:r>
            <a:r>
              <a:rPr lang="en-US" dirty="0" err="1"/>
              <a:t>CentOS</a:t>
            </a:r>
            <a:r>
              <a:rPr lang="en-US" dirty="0"/>
              <a:t>&lt;/title&gt;</a:t>
            </a:r>
          </a:p>
          <a:p>
            <a:r>
              <a:rPr lang="en-US" dirty="0"/>
              <a:t>                &lt;meta http-</a:t>
            </a:r>
            <a:r>
              <a:rPr lang="en-US" dirty="0" err="1"/>
              <a:t>equiv</a:t>
            </a:r>
            <a:r>
              <a:rPr lang="en-US" dirty="0"/>
              <a:t>="Content-Type" content="text/html; charset=UTF-8" /&gt;</a:t>
            </a:r>
          </a:p>
          <a:p>
            <a:r>
              <a:rPr lang="en-US" dirty="0"/>
              <a:t>                &lt;style type="text/</a:t>
            </a:r>
            <a:r>
              <a:rPr lang="en-US" dirty="0" err="1"/>
              <a:t>css</a:t>
            </a:r>
            <a:r>
              <a:rPr lang="en-US" dirty="0"/>
              <a:t>"&gt;</a:t>
            </a:r>
          </a:p>
          <a:p>
            <a:r>
              <a:rPr lang="en-US" dirty="0"/>
              <a:t>                        body {</a:t>
            </a:r>
          </a:p>
          <a:p>
            <a:r>
              <a:rPr lang="en-US" dirty="0"/>
              <a:t>                                background-color: #</a:t>
            </a:r>
            <a:r>
              <a:rPr lang="en-US" dirty="0" err="1"/>
              <a:t>fff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color: #000;</a:t>
            </a:r>
          </a:p>
          <a:p>
            <a:r>
              <a:rPr lang="en-US" dirty="0"/>
              <a:t>                                font-size: 0.9em;</a:t>
            </a:r>
          </a:p>
          <a:p>
            <a:r>
              <a:rPr lang="en-US" dirty="0"/>
              <a:t>                                font-family: sans-</a:t>
            </a:r>
            <a:r>
              <a:rPr lang="en-US" dirty="0" err="1"/>
              <a:t>serif,helvetica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margin: 0;</a:t>
            </a:r>
          </a:p>
          <a:p>
            <a:r>
              <a:rPr lang="en-US" dirty="0"/>
              <a:t>                                padding: 0;</a:t>
            </a:r>
          </a:p>
          <a:p>
            <a:r>
              <a:rPr lang="en-US" dirty="0"/>
              <a:t>                        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configuration management?</a:t>
            </a:r>
          </a:p>
          <a:p>
            <a:r>
              <a:rPr lang="en-US" dirty="0" smtClean="0"/>
              <a:t>Experience with Chef?</a:t>
            </a:r>
          </a:p>
        </p:txBody>
      </p:sp>
    </p:spTree>
    <p:extLst>
      <p:ext uri="{BB962C8B-B14F-4D97-AF65-F5344CB8AC3E}">
        <p14:creationId xmlns:p14="http://schemas.microsoft.com/office/powerpoint/2010/main" val="13209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there yet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web server is up and running</a:t>
            </a:r>
          </a:p>
          <a:p>
            <a:r>
              <a:rPr lang="en-US" dirty="0" smtClean="0"/>
              <a:t>The default home page is being displayed, not our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10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92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942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7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191500" y="3857625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073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 the file resource to manage files that are present on a node, including setting or updating the contents of those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6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 - Actions</a:t>
            </a:r>
            <a:endParaRPr lang="en-US" dirty="0"/>
          </a:p>
        </p:txBody>
      </p:sp>
      <p:pic>
        <p:nvPicPr>
          <p:cNvPr id="6" name="Picture Placeholder 5" descr="fil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369" b="-2536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resource_file.html#actions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7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 – content attribute</a:t>
            </a:r>
            <a:endParaRPr lang="en-US" dirty="0"/>
          </a:p>
        </p:txBody>
      </p:sp>
      <p:pic>
        <p:nvPicPr>
          <p:cNvPr id="5" name="Picture Placeholder 4" descr="file — Chef Docs-1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5537" b="-22553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resource_file.html#actions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"&lt;h1&gt;hello world&lt;/h1&gt;\n"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372e08 to 43191a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06:05:01.239625369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/.index.html20140923-13241-pizl64   2014-09-23 06:06:39.971626393 +0000</a:t>
            </a:r>
          </a:p>
          <a:p>
            <a:r>
              <a:rPr lang="en-US" dirty="0"/>
              <a:t>    @@ -1,2 +1,2 @@</a:t>
            </a:r>
          </a:p>
          <a:p>
            <a:r>
              <a:rPr lang="en-US" dirty="0" smtClean="0"/>
              <a:t>+</a:t>
            </a:r>
            <a:r>
              <a:rPr lang="en-US" dirty="0"/>
              <a:t>&lt;h1&gt;Hello, world!&lt;/h1&gt;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recipe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6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8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 logs in to the server and changes the file manually.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home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&lt;h1&gt;Hello, You!&lt;/h1&gt;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/www/html/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it-IT" dirty="0"/>
              <a:t>&lt;h1&gt;Hello, </a:t>
            </a:r>
            <a:r>
              <a:rPr lang="it-IT" dirty="0" err="1"/>
              <a:t>You</a:t>
            </a:r>
            <a:r>
              <a:rPr lang="it-IT" dirty="0"/>
              <a:t>!&lt;/h1&gt;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372e08 to 43191a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06:05:01.239625369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/.index.html20140923-13241-pizl64   2014-09-23 06:06:39.971626393 +0000</a:t>
            </a:r>
          </a:p>
          <a:p>
            <a:r>
              <a:rPr lang="en-US" dirty="0"/>
              <a:t>    @@ -1,2 +1,2 @@</a:t>
            </a:r>
          </a:p>
          <a:p>
            <a:r>
              <a:rPr lang="en-US" dirty="0"/>
              <a:t>    -&lt;h1&gt;Hello, You!&lt;/h1&gt;</a:t>
            </a:r>
          </a:p>
          <a:p>
            <a:r>
              <a:rPr lang="en-US" dirty="0"/>
              <a:t>    +&lt;h1&gt;Hello, world!&lt;/h1&gt;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recipe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Learning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 not manually change files that are being managed by Chef</a:t>
            </a:r>
          </a:p>
          <a:p>
            <a:r>
              <a:rPr lang="en-US" dirty="0" smtClean="0"/>
              <a:t>Changes always start in the code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9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home page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516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0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not capable of loading templates</a:t>
            </a:r>
          </a:p>
          <a:p>
            <a:r>
              <a:rPr lang="en-US" dirty="0" smtClean="0"/>
              <a:t>Templates do not belong in the recipe file</a:t>
            </a:r>
          </a:p>
          <a:p>
            <a:r>
              <a:rPr lang="en-US" dirty="0" smtClean="0"/>
              <a:t>It’s time to graduate to chef-client and a cookbook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  <a:p>
            <a:pPr lvl="1"/>
            <a:r>
              <a:rPr lang="en-US" dirty="0" smtClean="0"/>
              <a:t>Verify your automation code BEFORE it runs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supporting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5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cookbook is like a “package” for Chef configuration and policy</a:t>
            </a:r>
          </a:p>
          <a:p>
            <a:r>
              <a:rPr lang="en-US" dirty="0" smtClean="0"/>
              <a:t>Every cookbook will have a name &amp; version</a:t>
            </a:r>
          </a:p>
          <a:p>
            <a:r>
              <a:rPr lang="en-US" dirty="0" smtClean="0"/>
              <a:t>A cookbook can contain</a:t>
            </a:r>
          </a:p>
          <a:p>
            <a:pPr lvl="1"/>
            <a:r>
              <a:rPr lang="en-US" dirty="0" smtClean="0"/>
              <a:t>Recipes</a:t>
            </a:r>
          </a:p>
          <a:p>
            <a:pPr lvl="1"/>
            <a:r>
              <a:rPr lang="en-US" dirty="0" smtClean="0"/>
              <a:t>Files &amp; Templates</a:t>
            </a:r>
          </a:p>
          <a:p>
            <a:pPr lvl="1"/>
            <a:r>
              <a:rPr lang="en-US" dirty="0" smtClean="0"/>
              <a:t>Data attributes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And more…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Typically map 1:1 to a piece of software or functionality.</a:t>
            </a:r>
          </a:p>
          <a:p>
            <a:r>
              <a:rPr lang="en-US" dirty="0" smtClean="0"/>
              <a:t>For example</a:t>
            </a:r>
          </a:p>
          <a:p>
            <a:pPr lvl="1"/>
            <a:r>
              <a:rPr lang="en-US" dirty="0" err="1" smtClean="0"/>
              <a:t>mysql</a:t>
            </a:r>
            <a:endParaRPr lang="en-US" dirty="0" smtClean="0"/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err="1" smtClean="0"/>
              <a:t>sercurity</a:t>
            </a:r>
            <a:endParaRPr lang="en-US" dirty="0" smtClean="0"/>
          </a:p>
          <a:p>
            <a:pPr lvl="1"/>
            <a:r>
              <a:rPr lang="en-US" dirty="0" smtClean="0"/>
              <a:t>apache</a:t>
            </a:r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02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code into distributable units</a:t>
            </a:r>
          </a:p>
          <a:p>
            <a:r>
              <a:rPr lang="en-US" dirty="0" smtClean="0"/>
              <a:t>Version the code and the packages</a:t>
            </a:r>
          </a:p>
          <a:p>
            <a:r>
              <a:rPr lang="en-US" dirty="0" smtClean="0"/>
              <a:t>Separate data and policy</a:t>
            </a:r>
          </a:p>
          <a:p>
            <a:pPr lvl="1"/>
            <a:r>
              <a:rPr lang="en-US" dirty="0" smtClean="0"/>
              <a:t>The web server should have a home page</a:t>
            </a:r>
          </a:p>
          <a:p>
            <a:pPr lvl="1"/>
            <a:r>
              <a:rPr lang="en-US" dirty="0" smtClean="0"/>
              <a:t>The home page should have specific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3</a:t>
            </a:r>
            <a:r>
              <a:rPr lang="en-US" sz="3700" dirty="0" smtClean="0"/>
              <a:t> – Manage the homepage content separately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Storing the home page content in the recipe is unmanageable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home page is stored in it’s own file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047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42178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09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26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7436</TotalTime>
  <Words>11760</Words>
  <Application>Microsoft Macintosh PowerPoint</Application>
  <PresentationFormat>Custom</PresentationFormat>
  <Paragraphs>1682</Paragraphs>
  <Slides>247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247</vt:i4>
      </vt:variant>
    </vt:vector>
  </HeadingPairs>
  <TitlesOfParts>
    <vt:vector size="248" baseType="lpstr">
      <vt:lpstr>LearnChef-PowerPoint-Template</vt:lpstr>
      <vt:lpstr>Introduction to Chef</vt:lpstr>
      <vt:lpstr>Prerequisites</vt:lpstr>
      <vt:lpstr>Introductions</vt:lpstr>
      <vt:lpstr>Instructor</vt:lpstr>
      <vt:lpstr>Lab Assistants</vt:lpstr>
      <vt:lpstr>Hello!</vt:lpstr>
      <vt:lpstr>Hello!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Resources – Test and Repair</vt:lpstr>
      <vt:lpstr>Recipes</vt:lpstr>
      <vt:lpstr>Lab 2 – Serve our homepage</vt:lpstr>
      <vt:lpstr>What is our desired state?</vt:lpstr>
      <vt:lpstr>What is required to meet this state?</vt:lpstr>
      <vt:lpstr>Recipe</vt:lpstr>
      <vt:lpstr>Create learnchef/lab2 directory</vt:lpstr>
      <vt:lpstr>Move to the learnchef/lab2 directory</vt:lpstr>
      <vt:lpstr>Is there a web server?</vt:lpstr>
      <vt:lpstr>Write a recipe for apache</vt:lpstr>
      <vt:lpstr>Apply the apache recipe</vt:lpstr>
      <vt:lpstr>chef-apply a recipe</vt:lpstr>
      <vt:lpstr>Is it working?</vt:lpstr>
      <vt:lpstr>Write a recipe for apache</vt:lpstr>
      <vt:lpstr>Apply the apache recipe</vt:lpstr>
      <vt:lpstr>Is it working?</vt:lpstr>
      <vt:lpstr>Apply the apache recipe</vt:lpstr>
      <vt:lpstr>Apply the apache recipe</vt:lpstr>
      <vt:lpstr>The service resource</vt:lpstr>
      <vt:lpstr>Resources</vt:lpstr>
      <vt:lpstr>Why did the package resource work?</vt:lpstr>
      <vt:lpstr>Why did the package resource work?</vt:lpstr>
      <vt:lpstr>Write a recipe for apache</vt:lpstr>
      <vt:lpstr>Apply the apache recipe</vt:lpstr>
      <vt:lpstr>Is it working?</vt:lpstr>
      <vt:lpstr>Not there yet</vt:lpstr>
      <vt:lpstr>What resource should we use?</vt:lpstr>
      <vt:lpstr>What resource should we use?</vt:lpstr>
      <vt:lpstr>What resource should we use?</vt:lpstr>
      <vt:lpstr>What resource should we use?</vt:lpstr>
      <vt:lpstr>What resource should we use?</vt:lpstr>
      <vt:lpstr>File Resource</vt:lpstr>
      <vt:lpstr>File Resource - Actions</vt:lpstr>
      <vt:lpstr>File Resource – content attribute</vt:lpstr>
      <vt:lpstr>Write a recipe for apache</vt:lpstr>
      <vt:lpstr>Re-apply the recipe</vt:lpstr>
      <vt:lpstr>Is it working?</vt:lpstr>
      <vt:lpstr>Scenario testing</vt:lpstr>
      <vt:lpstr>Change the home page</vt:lpstr>
      <vt:lpstr>Is it working?</vt:lpstr>
      <vt:lpstr>Re-apply the recipe</vt:lpstr>
      <vt:lpstr>Key Learning</vt:lpstr>
      <vt:lpstr>Separating data from policy</vt:lpstr>
      <vt:lpstr>Template resource</vt:lpstr>
      <vt:lpstr>Problem!</vt:lpstr>
      <vt:lpstr>Cookbooks</vt:lpstr>
      <vt:lpstr>Cookbooks</vt:lpstr>
      <vt:lpstr>Cookbooks</vt:lpstr>
      <vt:lpstr>Infrastructure as Code</vt:lpstr>
      <vt:lpstr>Lab 3 – Manage the homepage content separately</vt:lpstr>
      <vt:lpstr>chef-repo</vt:lpstr>
      <vt:lpstr>How many git repos?</vt:lpstr>
      <vt:lpstr>How many git repos?</vt:lpstr>
      <vt:lpstr>How many git repos?</vt:lpstr>
      <vt:lpstr>Monolithic Repository</vt:lpstr>
      <vt:lpstr>Independent Software Projects</vt:lpstr>
      <vt:lpstr>chef</vt:lpstr>
      <vt:lpstr>Lab 3 – Manage the homepage content separately</vt:lpstr>
      <vt:lpstr>Lab 3 – Manage the homepage content separately</vt:lpstr>
      <vt:lpstr>What can chef generate?</vt:lpstr>
      <vt:lpstr>How do we generate a repo?</vt:lpstr>
      <vt:lpstr>A few questions…</vt:lpstr>
      <vt:lpstr>Create a directory</vt:lpstr>
      <vt:lpstr>Install git</vt:lpstr>
      <vt:lpstr>Install git</vt:lpstr>
      <vt:lpstr>Install git</vt:lpstr>
      <vt:lpstr>Install git</vt:lpstr>
      <vt:lpstr>Lab 3 – Manage the homepage content separately</vt:lpstr>
      <vt:lpstr>Go home!</vt:lpstr>
      <vt:lpstr>Create a chef-repo</vt:lpstr>
      <vt:lpstr>Commit this chef-repo to git</vt:lpstr>
      <vt:lpstr>PowerPoint Presentation</vt:lpstr>
      <vt:lpstr>Commit this chef-repo to git</vt:lpstr>
      <vt:lpstr>Commit this chef-repo to git</vt:lpstr>
      <vt:lpstr>Lab 3 – Manage the homepage content separately</vt:lpstr>
      <vt:lpstr>Create an apache cookbook</vt:lpstr>
      <vt:lpstr>Create an apache cookbook</vt:lpstr>
      <vt:lpstr>Create an apache cookbook</vt:lpstr>
      <vt:lpstr>Create new git repo for this cookbook</vt:lpstr>
      <vt:lpstr>Create new git repo for this cookbook</vt:lpstr>
      <vt:lpstr>Commit the initial cookbook</vt:lpstr>
      <vt:lpstr>Commit the initial cookbook</vt:lpstr>
      <vt:lpstr>Write the default recipe</vt:lpstr>
      <vt:lpstr>Wait a tick!</vt:lpstr>
      <vt:lpstr>Replace the file resource</vt:lpstr>
      <vt:lpstr>Template resource</vt:lpstr>
      <vt:lpstr>Create a new template file</vt:lpstr>
      <vt:lpstr>Let’s create a template!</vt:lpstr>
      <vt:lpstr>Go to the chef-repo</vt:lpstr>
      <vt:lpstr>Let’s create a template!</vt:lpstr>
      <vt:lpstr>Check the template</vt:lpstr>
      <vt:lpstr>Lab 3 – Manage the homepage content separately</vt:lpstr>
      <vt:lpstr>Verify the changes</vt:lpstr>
      <vt:lpstr>Verify the changes</vt:lpstr>
      <vt:lpstr>Ensuring desired state</vt:lpstr>
      <vt:lpstr>chef-client</vt:lpstr>
      <vt:lpstr>chef-client modes</vt:lpstr>
      <vt:lpstr>chef-client privileges</vt:lpstr>
      <vt:lpstr>Desired State</vt:lpstr>
      <vt:lpstr>Run List</vt:lpstr>
      <vt:lpstr>Run List</vt:lpstr>
      <vt:lpstr>Run List</vt:lpstr>
      <vt:lpstr>Run List</vt:lpstr>
      <vt:lpstr>Run List</vt:lpstr>
      <vt:lpstr>Lab 4 – Verify the cookbook</vt:lpstr>
      <vt:lpstr>Run chef-client with a run list</vt:lpstr>
      <vt:lpstr>Verify the home page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5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6 - Create a custom node attribute </vt:lpstr>
      <vt:lpstr>Lab 6 -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  <vt:lpstr>Faster Feedback</vt:lpstr>
      <vt:lpstr>Our process</vt:lpstr>
      <vt:lpstr>Faster Feedback</vt:lpstr>
      <vt:lpstr>The pedantries of testing</vt:lpstr>
      <vt:lpstr>Chef Testing</vt:lpstr>
      <vt:lpstr>Chef client success status</vt:lpstr>
      <vt:lpstr>Chef client success status</vt:lpstr>
      <vt:lpstr>Chef client success status</vt:lpstr>
      <vt:lpstr>Test Kitchen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Lab 7 – Verify chef-client success</vt:lpstr>
      <vt:lpstr>Move to the apache cookbook directory</vt:lpstr>
      <vt:lpstr>List the Test Kitchens </vt:lpstr>
      <vt:lpstr>Create the kitchen</vt:lpstr>
      <vt:lpstr>Converge:  run chef in the kitchen</vt:lpstr>
      <vt:lpstr>Break the cookbook</vt:lpstr>
      <vt:lpstr>Re-converge</vt:lpstr>
      <vt:lpstr>Fix the cookbook</vt:lpstr>
      <vt:lpstr>Converge:  run chef in the kitchen</vt:lpstr>
      <vt:lpstr>Chef Testing</vt:lpstr>
      <vt:lpstr>Lab 8 – Verify the node</vt:lpstr>
      <vt:lpstr>Manually Inspect with kitchen login</vt:lpstr>
      <vt:lpstr>Manually Inspect with kitchen login</vt:lpstr>
      <vt:lpstr>Manually Inspect with kitchen login</vt:lpstr>
      <vt:lpstr>Manually Inspect with kitchen login</vt:lpstr>
      <vt:lpstr>Serverspec</vt:lpstr>
      <vt:lpstr>Create directory for serverspec tests</vt:lpstr>
      <vt:lpstr>Write a Serverspec test</vt:lpstr>
      <vt:lpstr>Destroy the existing kitchen</vt:lpstr>
      <vt:lpstr>Verify the kitchen</vt:lpstr>
      <vt:lpstr>Extend the Serverspec test</vt:lpstr>
      <vt:lpstr>Verify the kitchen</vt:lpstr>
      <vt:lpstr>Change the test</vt:lpstr>
      <vt:lpstr>Verify the kitchen</vt:lpstr>
      <vt:lpstr>Reset the Serverspec test</vt:lpstr>
      <vt:lpstr>Kitchen Workflow</vt:lpstr>
      <vt:lpstr>Chef Testing</vt:lpstr>
      <vt:lpstr>Lab 9 – Verify the resources</vt:lpstr>
      <vt:lpstr>ChefSpec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Chef Testing</vt:lpstr>
      <vt:lpstr>Foodcritic</vt:lpstr>
      <vt:lpstr>Change our recipe</vt:lpstr>
      <vt:lpstr>Run Foodcritic</vt:lpstr>
      <vt:lpstr>Chef Testing</vt:lpstr>
      <vt:lpstr>Wrap Up</vt:lpstr>
      <vt:lpstr>Course Objectives</vt:lpstr>
      <vt:lpstr>Tool Survey</vt:lpstr>
      <vt:lpstr>Vocabulary</vt:lpstr>
      <vt:lpstr>Resources</vt:lpstr>
      <vt:lpstr>Repository Layout</vt:lpstr>
      <vt:lpstr>But wait…</vt:lpstr>
      <vt:lpstr>Further Resources</vt:lpstr>
      <vt:lpstr>Training in DC</vt:lpstr>
      <vt:lpstr>Chef Fundamentals Q &amp; A Forum</vt:lpstr>
      <vt:lpstr>A list of URLs</vt:lpstr>
      <vt:lpstr>Food Fight Show</vt:lpstr>
      <vt:lpstr>getchef.com/summit</vt:lpstr>
      <vt:lpstr>Local Meetup Groups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480</cp:revision>
  <cp:lastPrinted>2014-09-24T13:23:59Z</cp:lastPrinted>
  <dcterms:created xsi:type="dcterms:W3CDTF">2012-09-13T17:36:07Z</dcterms:created>
  <dcterms:modified xsi:type="dcterms:W3CDTF">2014-10-24T20:16:48Z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